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8" r:id="rId10"/>
    <p:sldId id="281" r:id="rId11"/>
    <p:sldId id="280" r:id="rId12"/>
    <p:sldId id="268" r:id="rId13"/>
    <p:sldId id="270" r:id="rId14"/>
    <p:sldId id="269" r:id="rId15"/>
    <p:sldId id="275" r:id="rId16"/>
    <p:sldId id="276" r:id="rId17"/>
  </p:sldIdLst>
  <p:sldSz cx="9144000" cy="5143500" type="screen16x9"/>
  <p:notesSz cx="6858000" cy="9144000"/>
  <p:embeddedFontLst>
    <p:embeddedFont>
      <p:font typeface="Inter Tight" panose="020B0604020202020204" charset="0"/>
      <p:regular r:id="rId19"/>
      <p:bold r:id="rId20"/>
      <p:italic r:id="rId21"/>
      <p:boldItalic r:id="rId22"/>
    </p:embeddedFont>
    <p:embeddedFont>
      <p:font typeface="Inter Tight Medium" panose="020B0604020202020204" charset="0"/>
      <p:regular r:id="rId23"/>
      <p:bold r:id="rId24"/>
      <p:italic r:id="rId25"/>
      <p:boldItalic r:id="rId26"/>
    </p:embeddedFont>
    <p:embeddedFont>
      <p:font typeface="Inter Tight SemiBold" panose="020B0604020202020204" charset="0"/>
      <p:regular r:id="rId27"/>
      <p:bold r:id="rId28"/>
      <p:italic r:id="rId29"/>
      <p:boldItalic r:id="rId30"/>
    </p:embeddedFont>
    <p:embeddedFont>
      <p:font typeface="Maven Pro" panose="020B0604020202020204" charset="0"/>
      <p:regular r:id="rId31"/>
      <p:bold r:id="rId32"/>
    </p:embeddedFont>
    <p:embeddedFont>
      <p:font typeface="Nunito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9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c0371ef062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c0371ef062_0_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c0371ef062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c0371ef062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c0597b402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c0597b402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c0371ef062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c0371ef062_0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c0371ef062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c0371ef062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c0371ef062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c0371ef062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c0371ef062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c0371ef062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c0371ef062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c0371ef062_0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6b1c792d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6b1c792d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6b1c792d7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6b1c792d7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6b1c792d7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6b1c792d7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c0371ef062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c0371ef062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10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bg>
      <p:bgPr>
        <a:solidFill>
          <a:srgbClr val="B3C8FF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>
            <a:spLocks noGrp="1"/>
          </p:cNvSpPr>
          <p:nvPr>
            <p:ph type="title"/>
          </p:nvPr>
        </p:nvSpPr>
        <p:spPr>
          <a:xfrm>
            <a:off x="1788000" y="1748050"/>
            <a:ext cx="55680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Tight SemiBold"/>
              <a:buNone/>
              <a:defRPr sz="3200" b="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subTitle" idx="1"/>
          </p:nvPr>
        </p:nvSpPr>
        <p:spPr>
          <a:xfrm>
            <a:off x="3315300" y="1458300"/>
            <a:ext cx="2513400" cy="3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288E"/>
              </a:buClr>
              <a:buSzPts val="1200"/>
              <a:buFont typeface="Inter Tight SemiBold"/>
              <a:buNone/>
              <a:defRPr sz="1200">
                <a:solidFill>
                  <a:srgbClr val="00288E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200"/>
              <a:buNone/>
              <a:defRPr sz="1200">
                <a:solidFill>
                  <a:srgbClr val="3970F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100"/>
              <a:buNone/>
              <a:defRPr>
                <a:solidFill>
                  <a:srgbClr val="3970F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200"/>
              <a:buNone/>
              <a:defRPr sz="1200">
                <a:solidFill>
                  <a:srgbClr val="3970F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9pPr>
          </a:lstStyle>
          <a:p>
            <a:endParaRPr/>
          </a:p>
        </p:txBody>
      </p:sp>
      <p:pic>
        <p:nvPicPr>
          <p:cNvPr id="276" name="Google Shape;27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8250" y="2916500"/>
            <a:ext cx="8687498" cy="22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">
  <p:cSld name="SECTION_HEADER_1_1">
    <p:bg>
      <p:bgPr>
        <a:solidFill>
          <a:srgbClr val="00288E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4"/>
          <p:cNvPicPr preferRelativeResize="0"/>
          <p:nvPr/>
        </p:nvPicPr>
        <p:blipFill rotWithShape="1">
          <a:blip r:embed="rId2">
            <a:alphaModFix/>
          </a:blip>
          <a:srcRect l="20974" t="-39109" r="1343" b="61433"/>
          <a:stretch/>
        </p:blipFill>
        <p:spPr>
          <a:xfrm>
            <a:off x="0" y="25"/>
            <a:ext cx="9143997" cy="51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14"/>
          <p:cNvSpPr txBox="1">
            <a:spLocks noGrp="1"/>
          </p:cNvSpPr>
          <p:nvPr>
            <p:ph type="title"/>
          </p:nvPr>
        </p:nvSpPr>
        <p:spPr>
          <a:xfrm>
            <a:off x="1788000" y="1748050"/>
            <a:ext cx="55680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Tight SemiBold"/>
              <a:buNone/>
              <a:defRPr sz="3200" b="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Font typeface="Inter Tight Medium"/>
              <a:buNone/>
              <a:defRPr sz="32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3315300" y="1458300"/>
            <a:ext cx="2513400" cy="3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3C8FF"/>
              </a:buClr>
              <a:buSzPts val="1200"/>
              <a:buFont typeface="Inter Tight SemiBold"/>
              <a:buNone/>
              <a:defRPr sz="1200">
                <a:solidFill>
                  <a:srgbClr val="B3C8F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200"/>
              <a:buNone/>
              <a:defRPr sz="1200">
                <a:solidFill>
                  <a:srgbClr val="3970F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100"/>
              <a:buNone/>
              <a:defRPr>
                <a:solidFill>
                  <a:srgbClr val="3970F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970FD"/>
              </a:buClr>
              <a:buSzPts val="1200"/>
              <a:buNone/>
              <a:defRPr sz="1200">
                <a:solidFill>
                  <a:srgbClr val="3970F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970F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48499" y="4715738"/>
            <a:ext cx="71810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5"/>
          <p:cNvSpPr txBox="1">
            <a:spLocks noGrp="1"/>
          </p:cNvSpPr>
          <p:nvPr>
            <p:ph type="body" idx="1"/>
          </p:nvPr>
        </p:nvSpPr>
        <p:spPr>
          <a:xfrm>
            <a:off x="268525" y="1177198"/>
            <a:ext cx="8045700" cy="30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84" name="Google Shape;284;p15"/>
          <p:cNvSpPr txBox="1">
            <a:spLocks noGrp="1"/>
          </p:cNvSpPr>
          <p:nvPr>
            <p:ph type="title"/>
          </p:nvPr>
        </p:nvSpPr>
        <p:spPr>
          <a:xfrm>
            <a:off x="268525" y="293775"/>
            <a:ext cx="8402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15"/>
          <p:cNvSpPr txBox="1">
            <a:spLocks noGrp="1"/>
          </p:cNvSpPr>
          <p:nvPr>
            <p:ph type="sldNum" idx="12"/>
          </p:nvPr>
        </p:nvSpPr>
        <p:spPr>
          <a:xfrm>
            <a:off x="363900" y="4715750"/>
            <a:ext cx="5487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>
            <a:lvl1pPr lvl="0" algn="l" rtl="0">
              <a:buNone/>
              <a:defRPr>
                <a:solidFill>
                  <a:schemeClr val="dk2"/>
                </a:solidFill>
              </a:defRPr>
            </a:lvl1pPr>
            <a:lvl2pPr lvl="1" algn="l" rtl="0">
              <a:buNone/>
              <a:defRPr>
                <a:solidFill>
                  <a:schemeClr val="dk2"/>
                </a:solidFill>
              </a:defRPr>
            </a:lvl2pPr>
            <a:lvl3pPr lvl="2" algn="l" rtl="0">
              <a:buNone/>
              <a:defRPr>
                <a:solidFill>
                  <a:schemeClr val="dk2"/>
                </a:solidFill>
              </a:defRPr>
            </a:lvl3pPr>
            <a:lvl4pPr lvl="3" algn="l" rtl="0">
              <a:buNone/>
              <a:defRPr>
                <a:solidFill>
                  <a:schemeClr val="dk2"/>
                </a:solidFill>
              </a:defRPr>
            </a:lvl4pPr>
            <a:lvl5pPr lvl="4" algn="l" rtl="0">
              <a:buNone/>
              <a:defRPr>
                <a:solidFill>
                  <a:schemeClr val="dk2"/>
                </a:solidFill>
              </a:defRPr>
            </a:lvl5pPr>
            <a:lvl6pPr lvl="5" algn="l" rtl="0">
              <a:buNone/>
              <a:defRPr>
                <a:solidFill>
                  <a:schemeClr val="dk2"/>
                </a:solidFill>
              </a:defRPr>
            </a:lvl6pPr>
            <a:lvl7pPr lvl="6" algn="l" rtl="0">
              <a:buNone/>
              <a:defRPr>
                <a:solidFill>
                  <a:schemeClr val="dk2"/>
                </a:solidFill>
              </a:defRPr>
            </a:lvl7pPr>
            <a:lvl8pPr lvl="7" algn="l" rtl="0">
              <a:buNone/>
              <a:defRPr>
                <a:solidFill>
                  <a:schemeClr val="dk2"/>
                </a:solidFill>
              </a:defRPr>
            </a:lvl8pPr>
            <a:lvl9pPr lvl="8" algn="l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owiseAI/Flowis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6"/>
          <p:cNvSpPr txBox="1">
            <a:spLocks noGrp="1"/>
          </p:cNvSpPr>
          <p:nvPr>
            <p:ph type="title"/>
          </p:nvPr>
        </p:nvSpPr>
        <p:spPr>
          <a:xfrm>
            <a:off x="1303800" y="894625"/>
            <a:ext cx="7030500" cy="7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Welcome !!</a:t>
            </a:r>
            <a:endParaRPr/>
          </a:p>
        </p:txBody>
      </p:sp>
      <p:sp>
        <p:nvSpPr>
          <p:cNvPr id="291" name="Google Shape;291;p16"/>
          <p:cNvSpPr txBox="1"/>
          <p:nvPr/>
        </p:nvSpPr>
        <p:spPr>
          <a:xfrm>
            <a:off x="3277400" y="2356750"/>
            <a:ext cx="25134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rgbClr val="00288E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Don’t forget a name tag!</a:t>
            </a:r>
            <a:endParaRPr sz="1200">
              <a:solidFill>
                <a:srgbClr val="00288E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92" name="Google Shape;292;p16"/>
          <p:cNvSpPr txBox="1"/>
          <p:nvPr/>
        </p:nvSpPr>
        <p:spPr>
          <a:xfrm>
            <a:off x="1788000" y="2665100"/>
            <a:ext cx="55680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Grab a 🍻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1CBA-38F4-716F-8028-485538CD6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800" y="598575"/>
            <a:ext cx="7030500" cy="603208"/>
          </a:xfrm>
        </p:spPr>
        <p:txBody>
          <a:bodyPr>
            <a:normAutofit fontScale="90000"/>
          </a:bodyPr>
          <a:lstStyle/>
          <a:p>
            <a:r>
              <a:rPr lang="en-US" dirty="0"/>
              <a:t>Benefits of Using No-Code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E37F3-4010-163D-EF58-8E5D9044E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895" y="1338943"/>
            <a:ext cx="4918166" cy="3804557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Empowers Non-Developers: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Enables business users to create solutions without coding skills.</a:t>
            </a:r>
          </a:p>
          <a:p>
            <a:pPr>
              <a:lnSpc>
                <a:spcPct val="200000"/>
              </a:lnSpc>
            </a:pPr>
            <a:r>
              <a:rPr lang="en-US" dirty="0"/>
              <a:t>Speed and Efficiency: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Rapid prototyping and deployment.</a:t>
            </a:r>
          </a:p>
          <a:p>
            <a:pPr>
              <a:lnSpc>
                <a:spcPct val="200000"/>
              </a:lnSpc>
            </a:pPr>
            <a:r>
              <a:rPr lang="en-US" dirty="0"/>
              <a:t>Cost-Effective: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Reduces the need for extensive development resources.</a:t>
            </a:r>
          </a:p>
          <a:p>
            <a:pPr>
              <a:lnSpc>
                <a:spcPct val="200000"/>
              </a:lnSpc>
            </a:pPr>
            <a:r>
              <a:rPr lang="en-US" dirty="0"/>
              <a:t>Flexibility and Adaptability: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Easy to modify and iterate on workflows.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FEC1AB-1DA9-D815-128C-994980427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61" y="1546436"/>
            <a:ext cx="3770460" cy="3012437"/>
          </a:xfrm>
          <a:prstGeom prst="rect">
            <a:avLst/>
          </a:prstGeom>
        </p:spPr>
      </p:pic>
      <p:sp>
        <p:nvSpPr>
          <p:cNvPr id="11" name="&quot;Not Allowed&quot; Symbol 10">
            <a:extLst>
              <a:ext uri="{FF2B5EF4-FFF2-40B4-BE49-F238E27FC236}">
                <a16:creationId xmlns:a16="http://schemas.microsoft.com/office/drawing/2014/main" id="{56C93EFB-AF30-82D8-2509-06E86F0C06FD}"/>
              </a:ext>
            </a:extLst>
          </p:cNvPr>
          <p:cNvSpPr/>
          <p:nvPr/>
        </p:nvSpPr>
        <p:spPr>
          <a:xfrm>
            <a:off x="6271794" y="2281689"/>
            <a:ext cx="1859834" cy="1669825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0029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A3CDC55-8814-56DD-3E43-271C0182116A}"/>
              </a:ext>
            </a:extLst>
          </p:cNvPr>
          <p:cNvSpPr txBox="1">
            <a:spLocks/>
          </p:cNvSpPr>
          <p:nvPr/>
        </p:nvSpPr>
        <p:spPr>
          <a:xfrm>
            <a:off x="1303800" y="692334"/>
            <a:ext cx="7030500" cy="603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 dirty="0"/>
              <a:t>Why Flowise?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49EC6D9-D7A0-D942-EF2D-58EA525DA912}"/>
              </a:ext>
            </a:extLst>
          </p:cNvPr>
          <p:cNvSpPr txBox="1">
            <a:spLocks/>
          </p:cNvSpPr>
          <p:nvPr/>
        </p:nvSpPr>
        <p:spPr>
          <a:xfrm>
            <a:off x="1303800" y="1625163"/>
            <a:ext cx="7030500" cy="3410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>
              <a:lnSpc>
                <a:spcPct val="200000"/>
              </a:lnSpc>
            </a:pPr>
            <a:r>
              <a:rPr lang="en-US" sz="1400" dirty="0"/>
              <a:t>A no-code &amp; open-source platform for developing AI applications</a:t>
            </a:r>
            <a:endParaRPr lang="en-US" sz="1400" i="1" dirty="0"/>
          </a:p>
          <a:p>
            <a:pPr>
              <a:lnSpc>
                <a:spcPct val="200000"/>
              </a:lnSpc>
            </a:pPr>
            <a:r>
              <a:rPr lang="en-US" sz="1400" i="1" dirty="0"/>
              <a:t>Visual Workflow Builder: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Drag-and-drop widgets for creating workflows</a:t>
            </a:r>
          </a:p>
          <a:p>
            <a:pPr>
              <a:lnSpc>
                <a:spcPct val="200000"/>
              </a:lnSpc>
            </a:pPr>
            <a:r>
              <a:rPr lang="en-US" sz="1400" i="1" dirty="0"/>
              <a:t>Pre-Built Integrations: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Integrates with popular frameworks (e.g. </a:t>
            </a:r>
            <a:r>
              <a:rPr lang="en-US" dirty="0" err="1"/>
              <a:t>LangChain</a:t>
            </a:r>
            <a:r>
              <a:rPr lang="en-US" dirty="0"/>
              <a:t>) and vector stores (e.g. Chroma DB)</a:t>
            </a:r>
          </a:p>
          <a:p>
            <a:pPr>
              <a:lnSpc>
                <a:spcPct val="200000"/>
              </a:lnSpc>
            </a:pPr>
            <a:r>
              <a:rPr lang="en-US" sz="1400" i="1" dirty="0"/>
              <a:t>Customizable Templates: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Ready-to-use templates for AI agentic workflows</a:t>
            </a:r>
          </a:p>
        </p:txBody>
      </p:sp>
    </p:spTree>
    <p:extLst>
      <p:ext uri="{BB962C8B-B14F-4D97-AF65-F5344CB8AC3E}">
        <p14:creationId xmlns:p14="http://schemas.microsoft.com/office/powerpoint/2010/main" val="4160731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F2085B-B015-3419-506A-ED8B9C653ABF}"/>
              </a:ext>
            </a:extLst>
          </p:cNvPr>
          <p:cNvSpPr txBox="1"/>
          <p:nvPr/>
        </p:nvSpPr>
        <p:spPr>
          <a:xfrm>
            <a:off x="3095898" y="4709160"/>
            <a:ext cx="3533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https://github.com/FlowiseAI/Flowise</a:t>
            </a:r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53AF4E-91CC-3B05-A6AE-ACE4532BAC6E}"/>
              </a:ext>
            </a:extLst>
          </p:cNvPr>
          <p:cNvSpPr txBox="1"/>
          <p:nvPr/>
        </p:nvSpPr>
        <p:spPr>
          <a:xfrm>
            <a:off x="1303800" y="1306286"/>
            <a:ext cx="5090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/>
              <a:t>Clone the Flowise repo (https://github.com/FlowiseAI/Flowise.git)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215F56-7E15-297B-2C20-AD1A00FDBD95}"/>
              </a:ext>
            </a:extLst>
          </p:cNvPr>
          <p:cNvSpPr txBox="1"/>
          <p:nvPr/>
        </p:nvSpPr>
        <p:spPr>
          <a:xfrm>
            <a:off x="1303800" y="1650477"/>
            <a:ext cx="5090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/>
              <a:t>Compose with Docker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1CDDBF-D90B-89DB-8C72-188565CA0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2" y="2131595"/>
            <a:ext cx="7528715" cy="2191816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0E03DF7B-02D3-CA39-0148-F989959DD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Getting Started with Flowise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0"/>
          <p:cNvSpPr txBox="1">
            <a:spLocks noGrp="1"/>
          </p:cNvSpPr>
          <p:nvPr>
            <p:ph type="title"/>
          </p:nvPr>
        </p:nvSpPr>
        <p:spPr>
          <a:xfrm>
            <a:off x="1192765" y="711461"/>
            <a:ext cx="7030500" cy="5882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Flowise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D1CBD9-ECA1-6EE4-0809-C4EF7E0FF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853" y="1371184"/>
            <a:ext cx="6752911" cy="377231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9"/>
          <p:cNvSpPr txBox="1"/>
          <p:nvPr/>
        </p:nvSpPr>
        <p:spPr>
          <a:xfrm>
            <a:off x="871825" y="2247075"/>
            <a:ext cx="1834500" cy="11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Integrate in webpage</a:t>
            </a:r>
            <a:endParaRPr sz="22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743A34-4F89-4AE1-978C-D66B4DC9A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327" y="0"/>
            <a:ext cx="5051673" cy="48463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5"/>
          <p:cNvSpPr txBox="1"/>
          <p:nvPr/>
        </p:nvSpPr>
        <p:spPr>
          <a:xfrm>
            <a:off x="1667375" y="710600"/>
            <a:ext cx="60783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Interested in facilitating our next event?! 🔥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426" name="Google Shape;426;p35"/>
          <p:cNvSpPr txBox="1"/>
          <p:nvPr/>
        </p:nvSpPr>
        <p:spPr>
          <a:xfrm>
            <a:off x="3347775" y="1983225"/>
            <a:ext cx="25134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We’re looking for volunteers!</a:t>
            </a:r>
            <a:endParaRPr sz="1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pic>
        <p:nvPicPr>
          <p:cNvPr id="427" name="Google Shape;42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0550" y="2469425"/>
            <a:ext cx="2347850" cy="23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434" name="Google Shape;434;p36"/>
          <p:cNvSpPr txBox="1"/>
          <p:nvPr/>
        </p:nvSpPr>
        <p:spPr>
          <a:xfrm>
            <a:off x="3315300" y="1458300"/>
            <a:ext cx="25134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rgbClr val="00288E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See you at the next event…</a:t>
            </a:r>
            <a:endParaRPr sz="1200">
              <a:solidFill>
                <a:srgbClr val="00288E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435" name="Google Shape;435;p36"/>
          <p:cNvSpPr txBox="1"/>
          <p:nvPr/>
        </p:nvSpPr>
        <p:spPr>
          <a:xfrm>
            <a:off x="1788000" y="2527375"/>
            <a:ext cx="55680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Thanks for coming!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400">
                <a:solidFill>
                  <a:srgbClr val="00288E"/>
                </a:solidFill>
                <a:latin typeface="Arial"/>
                <a:ea typeface="Arial"/>
                <a:cs typeface="Arial"/>
                <a:sym typeface="Arial"/>
              </a:rPr>
              <a:t>Wifi information 💻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2035050" y="2108850"/>
            <a:ext cx="5568000" cy="13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SSID: HWP-Guest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1F1F1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PASS: hardwarepark</a:t>
            </a:r>
            <a:endParaRPr sz="3200">
              <a:solidFill>
                <a:srgbClr val="1F1F1F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8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304" name="Google Shape;304;p18"/>
          <p:cNvSpPr txBox="1">
            <a:spLocks noGrp="1"/>
          </p:cNvSpPr>
          <p:nvPr>
            <p:ph type="title"/>
          </p:nvPr>
        </p:nvSpPr>
        <p:spPr>
          <a:xfrm>
            <a:off x="1733900" y="676475"/>
            <a:ext cx="55680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word from our sponsors ❤️</a:t>
            </a:r>
            <a:endParaRPr/>
          </a:p>
        </p:txBody>
      </p:sp>
      <p:pic>
        <p:nvPicPr>
          <p:cNvPr id="305" name="Google Shape;3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275" y="1521872"/>
            <a:ext cx="7233451" cy="276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 txBox="1">
            <a:spLocks noGrp="1"/>
          </p:cNvSpPr>
          <p:nvPr>
            <p:ph type="title"/>
          </p:nvPr>
        </p:nvSpPr>
        <p:spPr>
          <a:xfrm>
            <a:off x="268525" y="293775"/>
            <a:ext cx="8402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tl;dr | </a:t>
            </a:r>
            <a:r>
              <a:rPr lang="en-GB">
                <a:latin typeface="Inter Tight"/>
                <a:ea typeface="Inter Tight"/>
                <a:cs typeface="Inter Tight"/>
                <a:sym typeface="Inter Tight"/>
              </a:rPr>
              <a:t>What is this group?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11" name="Google Shape;311;p19"/>
          <p:cNvSpPr txBox="1">
            <a:spLocks noGrp="1"/>
          </p:cNvSpPr>
          <p:nvPr>
            <p:ph type="sldNum" idx="12"/>
          </p:nvPr>
        </p:nvSpPr>
        <p:spPr>
          <a:xfrm>
            <a:off x="363900" y="4715750"/>
            <a:ext cx="5487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pic>
        <p:nvPicPr>
          <p:cNvPr id="312" name="Google Shape;3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281113"/>
            <a:ext cx="457200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>
            <a:spLocks noGrp="1"/>
          </p:cNvSpPr>
          <p:nvPr>
            <p:ph type="title"/>
          </p:nvPr>
        </p:nvSpPr>
        <p:spPr>
          <a:xfrm>
            <a:off x="268525" y="293775"/>
            <a:ext cx="8402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tl;dr | </a:t>
            </a:r>
            <a:r>
              <a:rPr lang="en-GB">
                <a:latin typeface="Inter Tight"/>
                <a:ea typeface="Inter Tight"/>
                <a:cs typeface="Inter Tight"/>
                <a:sym typeface="Inter Tight"/>
              </a:rPr>
              <a:t>Why are we meeting?</a:t>
            </a:r>
            <a:endParaRPr/>
          </a:p>
        </p:txBody>
      </p:sp>
      <p:sp>
        <p:nvSpPr>
          <p:cNvPr id="318" name="Google Shape;318;p20"/>
          <p:cNvSpPr txBox="1">
            <a:spLocks noGrp="1"/>
          </p:cNvSpPr>
          <p:nvPr>
            <p:ph type="sldNum" idx="12"/>
          </p:nvPr>
        </p:nvSpPr>
        <p:spPr>
          <a:xfrm>
            <a:off x="363900" y="4715750"/>
            <a:ext cx="5487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pic>
        <p:nvPicPr>
          <p:cNvPr id="319" name="Google Shape;319;p20" descr="Forms response chart. Question title: For our sessions, what are you most interested in?. Number of responses: 23 responses." title="For our sessions, what are you most interested in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575" y="912850"/>
            <a:ext cx="7926600" cy="3769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"/>
          <p:cNvSpPr txBox="1">
            <a:spLocks noGrp="1"/>
          </p:cNvSpPr>
          <p:nvPr>
            <p:ph type="title"/>
          </p:nvPr>
        </p:nvSpPr>
        <p:spPr>
          <a:xfrm>
            <a:off x="268525" y="293775"/>
            <a:ext cx="8402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tl;dr | </a:t>
            </a:r>
            <a:r>
              <a:rPr lang="en-GB">
                <a:latin typeface="Inter Tight"/>
                <a:ea typeface="Inter Tight"/>
                <a:cs typeface="Inter Tight"/>
                <a:sym typeface="Inter Tight"/>
              </a:rPr>
              <a:t>Why are we meeting?</a:t>
            </a:r>
            <a:endParaRPr/>
          </a:p>
        </p:txBody>
      </p:sp>
      <p:sp>
        <p:nvSpPr>
          <p:cNvPr id="325" name="Google Shape;325;p21"/>
          <p:cNvSpPr txBox="1">
            <a:spLocks noGrp="1"/>
          </p:cNvSpPr>
          <p:nvPr>
            <p:ph type="sldNum" idx="12"/>
          </p:nvPr>
        </p:nvSpPr>
        <p:spPr>
          <a:xfrm>
            <a:off x="363900" y="4715750"/>
            <a:ext cx="5487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pic>
        <p:nvPicPr>
          <p:cNvPr id="326" name="Google Shape;326;p21" descr="Forms response chart. Question title: With what language(s) do you primarily work?. Number of responses: 23 responses." title="With what language(s) do you primarily work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000" y="953475"/>
            <a:ext cx="6599404" cy="4037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2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33" name="Google Shape;3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301" y="224638"/>
            <a:ext cx="7429499" cy="469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>
            <a:spLocks noGrp="1"/>
          </p:cNvSpPr>
          <p:nvPr>
            <p:ph type="ctrTitle"/>
          </p:nvPr>
        </p:nvSpPr>
        <p:spPr>
          <a:xfrm>
            <a:off x="195943" y="1352288"/>
            <a:ext cx="5061857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Developing AI apps with open-source no-code tools</a:t>
            </a:r>
            <a:endParaRPr sz="2800" dirty="0"/>
          </a:p>
        </p:txBody>
      </p:sp>
      <p:sp>
        <p:nvSpPr>
          <p:cNvPr id="339" name="Google Shape;339;p23"/>
          <p:cNvSpPr txBox="1">
            <a:spLocks noGrp="1"/>
          </p:cNvSpPr>
          <p:nvPr>
            <p:ph type="subTitle" idx="1"/>
          </p:nvPr>
        </p:nvSpPr>
        <p:spPr>
          <a:xfrm>
            <a:off x="957900" y="3593883"/>
            <a:ext cx="4299900" cy="10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Yashwanth Mamidi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Senior Data Analyst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Pfizer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027C2F-0722-FACF-059D-E39D031A2A1D}"/>
              </a:ext>
            </a:extLst>
          </p:cNvPr>
          <p:cNvSpPr txBox="1"/>
          <p:nvPr/>
        </p:nvSpPr>
        <p:spPr>
          <a:xfrm>
            <a:off x="855617" y="2867297"/>
            <a:ext cx="4140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(Empowering Innovation without writing code)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13D1C-B062-EE6E-11AF-AE17A76F4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800" y="598575"/>
            <a:ext cx="3312000" cy="707711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B6149-B7FD-C6A5-0E9D-5163CA410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799" y="1443446"/>
            <a:ext cx="3901749" cy="3088029"/>
          </a:xfrm>
        </p:spPr>
        <p:txBody>
          <a:bodyPr/>
          <a:lstStyle/>
          <a:p>
            <a:pPr>
              <a:lnSpc>
                <a:spcPct val="300000"/>
              </a:lnSpc>
            </a:pPr>
            <a:r>
              <a:rPr lang="en-US" dirty="0"/>
              <a:t>Benefits of Using No-Code Tools</a:t>
            </a:r>
          </a:p>
          <a:p>
            <a:pPr>
              <a:lnSpc>
                <a:spcPct val="300000"/>
              </a:lnSpc>
            </a:pPr>
            <a:r>
              <a:rPr lang="en-US" dirty="0"/>
              <a:t>Why Flowise?</a:t>
            </a:r>
          </a:p>
          <a:p>
            <a:pPr>
              <a:lnSpc>
                <a:spcPct val="300000"/>
              </a:lnSpc>
            </a:pPr>
            <a:r>
              <a:rPr lang="en-US" dirty="0"/>
              <a:t>Getting Started with Flowise</a:t>
            </a:r>
          </a:p>
          <a:p>
            <a:pPr>
              <a:lnSpc>
                <a:spcPct val="300000"/>
              </a:lnSpc>
            </a:pPr>
            <a:r>
              <a:rPr lang="en-US" dirty="0"/>
              <a:t>Integrate chatbot to websites</a:t>
            </a:r>
          </a:p>
        </p:txBody>
      </p:sp>
      <p:pic>
        <p:nvPicPr>
          <p:cNvPr id="4" name="Google Shape;420;p34">
            <a:extLst>
              <a:ext uri="{FF2B5EF4-FFF2-40B4-BE49-F238E27FC236}">
                <a16:creationId xmlns:a16="http://schemas.microsoft.com/office/drawing/2014/main" id="{E31B47D4-8C9F-8D9B-1F47-C82CF031428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65476" y="2021962"/>
            <a:ext cx="1949600" cy="1099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7845763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2777</TotalTime>
  <Words>258</Words>
  <Application>Microsoft Office PowerPoint</Application>
  <PresentationFormat>On-screen Show (16:9)</PresentationFormat>
  <Paragraphs>51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Inter Tight SemiBold</vt:lpstr>
      <vt:lpstr>Nunito</vt:lpstr>
      <vt:lpstr>Inter Tight Medium</vt:lpstr>
      <vt:lpstr>Inter Tight</vt:lpstr>
      <vt:lpstr>Arial</vt:lpstr>
      <vt:lpstr>Maven Pro</vt:lpstr>
      <vt:lpstr>Momentum</vt:lpstr>
      <vt:lpstr>Welcome !!</vt:lpstr>
      <vt:lpstr>Wifi information 💻</vt:lpstr>
      <vt:lpstr>A word from our sponsors ❤️</vt:lpstr>
      <vt:lpstr>tl;dr | What is this group?</vt:lpstr>
      <vt:lpstr>tl;dr | Why are we meeting?</vt:lpstr>
      <vt:lpstr>tl;dr | Why are we meeting?</vt:lpstr>
      <vt:lpstr>PowerPoint Presentation</vt:lpstr>
      <vt:lpstr>Developing AI apps with open-source no-code tools</vt:lpstr>
      <vt:lpstr>Agenda</vt:lpstr>
      <vt:lpstr>Benefits of Using No-Code Tools</vt:lpstr>
      <vt:lpstr>PowerPoint Presentation</vt:lpstr>
      <vt:lpstr>Getting Started with Flowise</vt:lpstr>
      <vt:lpstr>Flowise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Karthik Kumar</cp:lastModifiedBy>
  <cp:revision>11</cp:revision>
  <dcterms:modified xsi:type="dcterms:W3CDTF">2024-09-16T21:37:34Z</dcterms:modified>
</cp:coreProperties>
</file>